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embeddedFontLst>
    <p:embeddedFont>
      <p:font typeface="Roboto Slab"/>
      <p:regular r:id="rId17"/>
      <p:bold r:id="rId18"/>
    </p:embeddedFont>
    <p:embeddedFont>
      <p:font typeface="Robo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11" Type="http://schemas.openxmlformats.org/officeDocument/2006/relationships/slide" Target="slides/slide7.xml"/><Relationship Id="rId22" Type="http://schemas.openxmlformats.org/officeDocument/2006/relationships/font" Target="fonts/Roboto-boldItalic.fntdata"/><Relationship Id="rId10" Type="http://schemas.openxmlformats.org/officeDocument/2006/relationships/slide" Target="slides/slide6.xml"/><Relationship Id="rId21" Type="http://schemas.openxmlformats.org/officeDocument/2006/relationships/font" Target="fonts/Roboto-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RobotoSlab-regular.fntdata"/><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Roboto-regular.fntdata"/><Relationship Id="rId6" Type="http://schemas.openxmlformats.org/officeDocument/2006/relationships/slide" Target="slides/slide2.xml"/><Relationship Id="rId18" Type="http://schemas.openxmlformats.org/officeDocument/2006/relationships/font" Target="fonts/RobotoSlab-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1" name="Shape 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 name="Shape 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1" name="Shape 8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 name="Shape 103"/>
        <p:cNvGrpSpPr/>
        <p:nvPr/>
      </p:nvGrpSpPr>
      <p:grpSpPr>
        <a:xfrm>
          <a:off x="0" y="0"/>
          <a:ext cx="0" cy="0"/>
          <a:chOff x="0" y="0"/>
          <a:chExt cx="0" cy="0"/>
        </a:xfrm>
      </p:grpSpPr>
      <p:sp>
        <p:nvSpPr>
          <p:cNvPr id="104" name="Shape 1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5" name="Shape 1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a:off x="1524800" y="672605"/>
            <a:ext cx="1081625" cy="1124949"/>
          </a:xfrm>
          <a:custGeom>
            <a:pathLst>
              <a:path extrusionOk="0" h="44998" w="43265">
                <a:moveTo>
                  <a:pt x="0" y="44998"/>
                </a:moveTo>
                <a:lnTo>
                  <a:pt x="0" y="0"/>
                </a:lnTo>
                <a:lnTo>
                  <a:pt x="43265" y="0"/>
                </a:lnTo>
              </a:path>
            </a:pathLst>
          </a:custGeom>
          <a:noFill/>
          <a:ln cap="flat" cmpd="sng" w="28575">
            <a:solidFill>
              <a:schemeClr val="accent5"/>
            </a:solidFill>
            <a:prstDash val="solid"/>
            <a:miter/>
            <a:headEnd len="med" w="med" type="none"/>
            <a:tailEnd len="med" w="med" type="none"/>
          </a:ln>
        </p:spPr>
      </p:sp>
      <p:sp>
        <p:nvSpPr>
          <p:cNvPr id="11" name="Shape 11"/>
          <p:cNvSpPr/>
          <p:nvPr/>
        </p:nvSpPr>
        <p:spPr>
          <a:xfrm rot="10800000">
            <a:off x="6537562" y="3342925"/>
            <a:ext cx="1081625" cy="1124950"/>
          </a:xfrm>
          <a:custGeom>
            <a:pathLst>
              <a:path extrusionOk="0" h="44998" w="43265">
                <a:moveTo>
                  <a:pt x="0" y="44998"/>
                </a:moveTo>
                <a:lnTo>
                  <a:pt x="0" y="0"/>
                </a:lnTo>
                <a:lnTo>
                  <a:pt x="43265" y="0"/>
                </a:lnTo>
              </a:path>
            </a:pathLst>
          </a:custGeom>
          <a:noFill/>
          <a:ln cap="flat" cmpd="sng" w="28575">
            <a:solidFill>
              <a:schemeClr val="accent5"/>
            </a:solidFill>
            <a:prstDash val="solid"/>
            <a:miter/>
            <a:headEnd len="med" w="med" type="none"/>
            <a:tailEnd len="med" w="med" type="none"/>
          </a:ln>
        </p:spPr>
      </p:sp>
      <p:cxnSp>
        <p:nvCxnSpPr>
          <p:cNvPr id="12" name="Shape 12"/>
          <p:cNvCxnSpPr/>
          <p:nvPr/>
        </p:nvCxnSpPr>
        <p:spPr>
          <a:xfrm>
            <a:off x="4359601" y="2817463"/>
            <a:ext cx="424800" cy="0"/>
          </a:xfrm>
          <a:prstGeom prst="straightConnector1">
            <a:avLst/>
          </a:prstGeom>
          <a:noFill/>
          <a:ln cap="flat" cmpd="sng" w="38100">
            <a:solidFill>
              <a:schemeClr val="accent4"/>
            </a:solidFill>
            <a:prstDash val="solid"/>
            <a:round/>
            <a:headEnd len="med" w="med" type="none"/>
            <a:tailEnd len="med" w="med" type="none"/>
          </a:ln>
        </p:spPr>
      </p:cxnSp>
      <p:sp>
        <p:nvSpPr>
          <p:cNvPr id="13" name="Shape 13"/>
          <p:cNvSpPr txBox="1"/>
          <p:nvPr>
            <p:ph type="ctrTitle"/>
          </p:nvPr>
        </p:nvSpPr>
        <p:spPr>
          <a:xfrm>
            <a:off x="1680301" y="1188925"/>
            <a:ext cx="5783400" cy="1457399"/>
          </a:xfrm>
          <a:prstGeom prst="rect">
            <a:avLst/>
          </a:prstGeom>
        </p:spPr>
        <p:txBody>
          <a:bodyPr anchorCtr="0" anchor="b" bIns="91425" lIns="91425" rIns="91425" tIns="91425"/>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p:txBody>
      </p:sp>
      <p:sp>
        <p:nvSpPr>
          <p:cNvPr id="14" name="Shape 14"/>
          <p:cNvSpPr txBox="1"/>
          <p:nvPr>
            <p:ph idx="1" type="subTitle"/>
          </p:nvPr>
        </p:nvSpPr>
        <p:spPr>
          <a:xfrm>
            <a:off x="1680301" y="3049450"/>
            <a:ext cx="5783400" cy="909000"/>
          </a:xfrm>
          <a:prstGeom prst="rect">
            <a:avLst/>
          </a:prstGeom>
        </p:spPr>
        <p:txBody>
          <a:bodyPr anchorCtr="0" anchor="t" bIns="91425" lIns="91425" rIns="91425" tIns="91425"/>
          <a:lstStyle>
            <a:lvl1pPr lv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2" name="Shape 52"/>
        <p:cNvGrpSpPr/>
        <p:nvPr/>
      </p:nvGrpSpPr>
      <p:grpSpPr>
        <a:xfrm>
          <a:off x="0" y="0"/>
          <a:ext cx="0" cy="0"/>
          <a:chOff x="0" y="0"/>
          <a:chExt cx="0" cy="0"/>
        </a:xfrm>
      </p:grpSpPr>
      <p:sp>
        <p:nvSpPr>
          <p:cNvPr id="53" name="Shape 53"/>
          <p:cNvSpPr/>
          <p:nvPr/>
        </p:nvSpPr>
        <p:spPr>
          <a:xfrm>
            <a:off x="150" y="5076825"/>
            <a:ext cx="9143700" cy="666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54" name="Shape 54"/>
          <p:cNvSpPr txBox="1"/>
          <p:nvPr>
            <p:ph type="title"/>
          </p:nvPr>
        </p:nvSpPr>
        <p:spPr>
          <a:xfrm>
            <a:off x="387900" y="1152450"/>
            <a:ext cx="8368200" cy="1538400"/>
          </a:xfrm>
          <a:prstGeom prst="rect">
            <a:avLst/>
          </a:prstGeom>
        </p:spPr>
        <p:txBody>
          <a:bodyPr anchorCtr="0" anchor="ctr" bIns="91425" lIns="91425" rIns="91425" tIns="91425"/>
          <a:lstStyle>
            <a:lvl1pPr lvl="0" algn="ctr">
              <a:spcBef>
                <a:spcPts val="0"/>
              </a:spcBef>
              <a:buClr>
                <a:schemeClr val="accent5"/>
              </a:buClr>
              <a:buSzPct val="100000"/>
              <a:defRPr sz="13000">
                <a:solidFill>
                  <a:schemeClr val="accent5"/>
                </a:solidFill>
              </a:defRPr>
            </a:lvl1pPr>
            <a:lvl2pPr lvl="1" algn="ctr">
              <a:spcBef>
                <a:spcPts val="0"/>
              </a:spcBef>
              <a:buClr>
                <a:schemeClr val="accent5"/>
              </a:buClr>
              <a:buSzPct val="100000"/>
              <a:defRPr sz="13000">
                <a:solidFill>
                  <a:schemeClr val="accent5"/>
                </a:solidFill>
              </a:defRPr>
            </a:lvl2pPr>
            <a:lvl3pPr lvl="2" algn="ctr">
              <a:spcBef>
                <a:spcPts val="0"/>
              </a:spcBef>
              <a:buClr>
                <a:schemeClr val="accent5"/>
              </a:buClr>
              <a:buSzPct val="100000"/>
              <a:defRPr sz="13000">
                <a:solidFill>
                  <a:schemeClr val="accent5"/>
                </a:solidFill>
              </a:defRPr>
            </a:lvl3pPr>
            <a:lvl4pPr lvl="3" algn="ctr">
              <a:spcBef>
                <a:spcPts val="0"/>
              </a:spcBef>
              <a:buClr>
                <a:schemeClr val="accent5"/>
              </a:buClr>
              <a:buSzPct val="100000"/>
              <a:defRPr sz="13000">
                <a:solidFill>
                  <a:schemeClr val="accent5"/>
                </a:solidFill>
              </a:defRPr>
            </a:lvl4pPr>
            <a:lvl5pPr lvl="4" algn="ctr">
              <a:spcBef>
                <a:spcPts val="0"/>
              </a:spcBef>
              <a:buClr>
                <a:schemeClr val="accent5"/>
              </a:buClr>
              <a:buSzPct val="100000"/>
              <a:defRPr sz="13000">
                <a:solidFill>
                  <a:schemeClr val="accent5"/>
                </a:solidFill>
              </a:defRPr>
            </a:lvl5pPr>
            <a:lvl6pPr lvl="5" algn="ctr">
              <a:spcBef>
                <a:spcPts val="0"/>
              </a:spcBef>
              <a:buClr>
                <a:schemeClr val="accent5"/>
              </a:buClr>
              <a:buSzPct val="100000"/>
              <a:defRPr sz="13000">
                <a:solidFill>
                  <a:schemeClr val="accent5"/>
                </a:solidFill>
              </a:defRPr>
            </a:lvl6pPr>
            <a:lvl7pPr lvl="6" algn="ctr">
              <a:spcBef>
                <a:spcPts val="0"/>
              </a:spcBef>
              <a:buClr>
                <a:schemeClr val="accent5"/>
              </a:buClr>
              <a:buSzPct val="100000"/>
              <a:defRPr sz="13000">
                <a:solidFill>
                  <a:schemeClr val="accent5"/>
                </a:solidFill>
              </a:defRPr>
            </a:lvl7pPr>
            <a:lvl8pPr lvl="7" algn="ctr">
              <a:spcBef>
                <a:spcPts val="0"/>
              </a:spcBef>
              <a:buClr>
                <a:schemeClr val="accent5"/>
              </a:buClr>
              <a:buSzPct val="100000"/>
              <a:defRPr sz="13000">
                <a:solidFill>
                  <a:schemeClr val="accent5"/>
                </a:solidFill>
              </a:defRPr>
            </a:lvl8pPr>
            <a:lvl9pPr lvl="8" algn="ctr">
              <a:spcBef>
                <a:spcPts val="0"/>
              </a:spcBef>
              <a:buClr>
                <a:schemeClr val="accent5"/>
              </a:buClr>
              <a:buSzPct val="100000"/>
              <a:defRPr sz="13000">
                <a:solidFill>
                  <a:schemeClr val="accent5"/>
                </a:solidFill>
              </a:defRPr>
            </a:lvl9pPr>
          </a:lstStyle>
          <a:p/>
        </p:txBody>
      </p:sp>
      <p:sp>
        <p:nvSpPr>
          <p:cNvPr id="55" name="Shape 55"/>
          <p:cNvSpPr txBox="1"/>
          <p:nvPr>
            <p:ph idx="1" type="body"/>
          </p:nvPr>
        </p:nvSpPr>
        <p:spPr>
          <a:xfrm>
            <a:off x="387900" y="2919450"/>
            <a:ext cx="83682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6" name="Shape 56"/>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7" name="Shape 57"/>
        <p:cNvGrpSpPr/>
        <p:nvPr/>
      </p:nvGrpSpPr>
      <p:grpSpPr>
        <a:xfrm>
          <a:off x="0" y="0"/>
          <a:ext cx="0" cy="0"/>
          <a:chOff x="0" y="0"/>
          <a:chExt cx="0" cy="0"/>
        </a:xfrm>
      </p:grpSpPr>
      <p:sp>
        <p:nvSpPr>
          <p:cNvPr id="58" name="Shape 5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6" name="Shape 16"/>
        <p:cNvGrpSpPr/>
        <p:nvPr/>
      </p:nvGrpSpPr>
      <p:grpSpPr>
        <a:xfrm>
          <a:off x="0" y="0"/>
          <a:ext cx="0" cy="0"/>
          <a:chOff x="0" y="0"/>
          <a:chExt cx="0" cy="0"/>
        </a:xfrm>
      </p:grpSpPr>
      <p:cxnSp>
        <p:nvCxnSpPr>
          <p:cNvPr id="17" name="Shape 17"/>
          <p:cNvCxnSpPr/>
          <p:nvPr/>
        </p:nvCxnSpPr>
        <p:spPr>
          <a:xfrm>
            <a:off x="4359601" y="2817463"/>
            <a:ext cx="424800" cy="0"/>
          </a:xfrm>
          <a:prstGeom prst="straightConnector1">
            <a:avLst/>
          </a:prstGeom>
          <a:noFill/>
          <a:ln cap="flat" cmpd="sng" w="38100">
            <a:solidFill>
              <a:schemeClr val="accent4"/>
            </a:solidFill>
            <a:prstDash val="solid"/>
            <a:round/>
            <a:headEnd len="med" w="med" type="none"/>
            <a:tailEnd len="med" w="med" type="none"/>
          </a:ln>
        </p:spPr>
      </p:cxnSp>
      <p:sp>
        <p:nvSpPr>
          <p:cNvPr id="18" name="Shape 18"/>
          <p:cNvSpPr txBox="1"/>
          <p:nvPr>
            <p:ph type="title"/>
          </p:nvPr>
        </p:nvSpPr>
        <p:spPr>
          <a:xfrm>
            <a:off x="480750" y="1764950"/>
            <a:ext cx="8222100" cy="907500"/>
          </a:xfrm>
          <a:prstGeom prst="rect">
            <a:avLst/>
          </a:prstGeom>
        </p:spPr>
        <p:txBody>
          <a:bodyPr anchorCtr="0" anchor="b"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0" name="Shape 20"/>
        <p:cNvGrpSpPr/>
        <p:nvPr/>
      </p:nvGrpSpPr>
      <p:grpSpPr>
        <a:xfrm>
          <a:off x="0" y="0"/>
          <a:ext cx="0" cy="0"/>
          <a:chOff x="0" y="0"/>
          <a:chExt cx="0" cy="0"/>
        </a:xfrm>
      </p:grpSpPr>
      <p:cxnSp>
        <p:nvCxnSpPr>
          <p:cNvPr id="21" name="Shape 21"/>
          <p:cNvCxnSpPr/>
          <p:nvPr/>
        </p:nvCxnSpPr>
        <p:spPr>
          <a:xfrm>
            <a:off x="492562" y="1260283"/>
            <a:ext cx="424800" cy="0"/>
          </a:xfrm>
          <a:prstGeom prst="straightConnector1">
            <a:avLst/>
          </a:prstGeom>
          <a:noFill/>
          <a:ln cap="flat" cmpd="sng" w="38100">
            <a:solidFill>
              <a:schemeClr val="accent4"/>
            </a:solidFill>
            <a:prstDash val="solid"/>
            <a:round/>
            <a:headEnd len="med" w="med" type="none"/>
            <a:tailEnd len="med" w="med" type="none"/>
          </a:ln>
        </p:spPr>
      </p:cxnSp>
      <p:sp>
        <p:nvSpPr>
          <p:cNvPr id="22" name="Shape 22"/>
          <p:cNvSpPr txBox="1"/>
          <p:nvPr>
            <p:ph type="title"/>
          </p:nvPr>
        </p:nvSpPr>
        <p:spPr>
          <a:xfrm>
            <a:off x="387900" y="458025"/>
            <a:ext cx="8368200" cy="6861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87900" y="1489824"/>
            <a:ext cx="8368200" cy="30789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5" name="Shape 25"/>
        <p:cNvGrpSpPr/>
        <p:nvPr/>
      </p:nvGrpSpPr>
      <p:grpSpPr>
        <a:xfrm>
          <a:off x="0" y="0"/>
          <a:ext cx="0" cy="0"/>
          <a:chOff x="0" y="0"/>
          <a:chExt cx="0" cy="0"/>
        </a:xfrm>
      </p:grpSpPr>
      <p:cxnSp>
        <p:nvCxnSpPr>
          <p:cNvPr id="26" name="Shape 26"/>
          <p:cNvCxnSpPr/>
          <p:nvPr/>
        </p:nvCxnSpPr>
        <p:spPr>
          <a:xfrm>
            <a:off x="492562" y="1260283"/>
            <a:ext cx="424800" cy="0"/>
          </a:xfrm>
          <a:prstGeom prst="straightConnector1">
            <a:avLst/>
          </a:prstGeom>
          <a:noFill/>
          <a:ln cap="flat" cmpd="sng" w="38100">
            <a:solidFill>
              <a:schemeClr val="accent4"/>
            </a:solidFill>
            <a:prstDash val="solid"/>
            <a:round/>
            <a:headEnd len="med" w="med" type="none"/>
            <a:tailEnd len="med" w="med" type="none"/>
          </a:ln>
        </p:spPr>
      </p:cxnSp>
      <p:sp>
        <p:nvSpPr>
          <p:cNvPr id="27" name="Shape 27"/>
          <p:cNvSpPr txBox="1"/>
          <p:nvPr>
            <p:ph type="title"/>
          </p:nvPr>
        </p:nvSpPr>
        <p:spPr>
          <a:xfrm>
            <a:off x="387900" y="458025"/>
            <a:ext cx="8368200" cy="6861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387900" y="1489825"/>
            <a:ext cx="3999900" cy="30789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 name="Shape 29"/>
          <p:cNvSpPr txBox="1"/>
          <p:nvPr>
            <p:ph idx="2" type="body"/>
          </p:nvPr>
        </p:nvSpPr>
        <p:spPr>
          <a:xfrm>
            <a:off x="4756200" y="1489825"/>
            <a:ext cx="3999900" cy="30789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0" name="Shape 3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1" name="Shape 31"/>
        <p:cNvGrpSpPr/>
        <p:nvPr/>
      </p:nvGrpSpPr>
      <p:grpSpPr>
        <a:xfrm>
          <a:off x="0" y="0"/>
          <a:ext cx="0" cy="0"/>
          <a:chOff x="0" y="0"/>
          <a:chExt cx="0" cy="0"/>
        </a:xfrm>
      </p:grpSpPr>
      <p:sp>
        <p:nvSpPr>
          <p:cNvPr id="32" name="Shape 32"/>
          <p:cNvSpPr txBox="1"/>
          <p:nvPr>
            <p:ph type="title"/>
          </p:nvPr>
        </p:nvSpPr>
        <p:spPr>
          <a:xfrm>
            <a:off x="387900" y="458025"/>
            <a:ext cx="8368200" cy="6861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3" name="Shape 3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4" name="Shape 34"/>
        <p:cNvGrpSpPr/>
        <p:nvPr/>
      </p:nvGrpSpPr>
      <p:grpSpPr>
        <a:xfrm>
          <a:off x="0" y="0"/>
          <a:ext cx="0" cy="0"/>
          <a:chOff x="0" y="0"/>
          <a:chExt cx="0" cy="0"/>
        </a:xfrm>
      </p:grpSpPr>
      <p:cxnSp>
        <p:nvCxnSpPr>
          <p:cNvPr id="35" name="Shape 35"/>
          <p:cNvCxnSpPr/>
          <p:nvPr/>
        </p:nvCxnSpPr>
        <p:spPr>
          <a:xfrm>
            <a:off x="489218" y="1412276"/>
            <a:ext cx="331500" cy="0"/>
          </a:xfrm>
          <a:prstGeom prst="straightConnector1">
            <a:avLst/>
          </a:prstGeom>
          <a:noFill/>
          <a:ln cap="flat" cmpd="sng" w="38100">
            <a:solidFill>
              <a:schemeClr val="accent4"/>
            </a:solidFill>
            <a:prstDash val="solid"/>
            <a:round/>
            <a:headEnd len="med" w="med" type="none"/>
            <a:tailEnd len="med" w="med" type="none"/>
          </a:ln>
        </p:spPr>
      </p:cxnSp>
      <p:sp>
        <p:nvSpPr>
          <p:cNvPr id="36" name="Shape 36"/>
          <p:cNvSpPr txBox="1"/>
          <p:nvPr>
            <p:ph type="title"/>
          </p:nvPr>
        </p:nvSpPr>
        <p:spPr>
          <a:xfrm>
            <a:off x="3879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7" name="Shape 37"/>
          <p:cNvSpPr txBox="1"/>
          <p:nvPr>
            <p:ph idx="1" type="body"/>
          </p:nvPr>
        </p:nvSpPr>
        <p:spPr>
          <a:xfrm>
            <a:off x="387900" y="1594025"/>
            <a:ext cx="2808000" cy="26811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8" name="Shape 3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9" name="Shape 39"/>
        <p:cNvGrpSpPr/>
        <p:nvPr/>
      </p:nvGrpSpPr>
      <p:grpSpPr>
        <a:xfrm>
          <a:off x="0" y="0"/>
          <a:ext cx="0" cy="0"/>
          <a:chOff x="0" y="0"/>
          <a:chExt cx="0" cy="0"/>
        </a:xfrm>
      </p:grpSpPr>
      <p:sp>
        <p:nvSpPr>
          <p:cNvPr id="40" name="Shape 40"/>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41" name="Shape 4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2" name="Shape 42"/>
        <p:cNvGrpSpPr/>
        <p:nvPr/>
      </p:nvGrpSpPr>
      <p:grpSpPr>
        <a:xfrm>
          <a:off x="0" y="0"/>
          <a:ext cx="0" cy="0"/>
          <a:chOff x="0" y="0"/>
          <a:chExt cx="0" cy="0"/>
        </a:xfrm>
      </p:grpSpPr>
      <p:sp>
        <p:nvSpPr>
          <p:cNvPr id="43" name="Shape 43"/>
          <p:cNvSpPr/>
          <p:nvPr/>
        </p:nvSpPr>
        <p:spPr>
          <a:xfrm>
            <a:off x="4572000" y="-75"/>
            <a:ext cx="4572000" cy="5143500"/>
          </a:xfrm>
          <a:prstGeom prst="rect">
            <a:avLst/>
          </a:prstGeom>
          <a:solidFill>
            <a:schemeClr val="dk2"/>
          </a:solidFill>
          <a:ln>
            <a:noFill/>
          </a:ln>
        </p:spPr>
        <p:txBody>
          <a:bodyPr anchorCtr="0" anchor="ctr" bIns="91425" lIns="91425" rIns="91425" tIns="91425">
            <a:noAutofit/>
          </a:bodyPr>
          <a:lstStyle/>
          <a:p>
            <a:pPr lvl="0">
              <a:spcBef>
                <a:spcPts val="0"/>
              </a:spcBef>
              <a:buNone/>
            </a:pPr>
            <a:r>
              <a:t/>
            </a:r>
            <a:endParaRPr/>
          </a:p>
        </p:txBody>
      </p:sp>
      <p:cxnSp>
        <p:nvCxnSpPr>
          <p:cNvPr id="44" name="Shape 44"/>
          <p:cNvCxnSpPr/>
          <p:nvPr/>
        </p:nvCxnSpPr>
        <p:spPr>
          <a:xfrm>
            <a:off x="5029675" y="4495503"/>
            <a:ext cx="540900" cy="0"/>
          </a:xfrm>
          <a:prstGeom prst="straightConnector1">
            <a:avLst/>
          </a:prstGeom>
          <a:noFill/>
          <a:ln cap="flat" cmpd="sng" w="38100">
            <a:solidFill>
              <a:schemeClr val="accent5"/>
            </a:solidFill>
            <a:prstDash val="solid"/>
            <a:round/>
            <a:headEnd len="med" w="med" type="none"/>
            <a:tailEnd len="med" w="med" type="none"/>
          </a:ln>
        </p:spPr>
      </p:cxnSp>
      <p:sp>
        <p:nvSpPr>
          <p:cNvPr id="45" name="Shape 45"/>
          <p:cNvSpPr txBox="1"/>
          <p:nvPr>
            <p:ph type="title"/>
          </p:nvPr>
        </p:nvSpPr>
        <p:spPr>
          <a:xfrm>
            <a:off x="265500" y="1209075"/>
            <a:ext cx="4045200" cy="1506300"/>
          </a:xfrm>
          <a:prstGeom prst="rect">
            <a:avLst/>
          </a:prstGeom>
        </p:spPr>
        <p:txBody>
          <a:bodyPr anchorCtr="0" anchor="b" bIns="91425" lIns="91425" rIns="91425" tIns="91425"/>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p:txBody>
      </p:sp>
      <p:sp>
        <p:nvSpPr>
          <p:cNvPr id="46" name="Shape 46"/>
          <p:cNvSpPr txBox="1"/>
          <p:nvPr>
            <p:ph idx="1" type="subTitle"/>
          </p:nvPr>
        </p:nvSpPr>
        <p:spPr>
          <a:xfrm>
            <a:off x="265500" y="2769000"/>
            <a:ext cx="4045200" cy="1345500"/>
          </a:xfrm>
          <a:prstGeom prst="rect">
            <a:avLst/>
          </a:prstGeom>
        </p:spPr>
        <p:txBody>
          <a:bodyPr anchorCtr="0" anchor="t" bIns="91425" lIns="91425" rIns="91425" tIns="91425"/>
          <a:lstStyle>
            <a:lvl1pPr lvl="0" algn="ctr">
              <a:lnSpc>
                <a:spcPct val="100000"/>
              </a:lnSpc>
              <a:spcBef>
                <a:spcPts val="0"/>
              </a:spcBef>
              <a:spcAft>
                <a:spcPts val="0"/>
              </a:spcAft>
              <a:buClr>
                <a:schemeClr val="accent5"/>
              </a:buClr>
              <a:buSzPct val="100000"/>
              <a:buNone/>
              <a:defRPr sz="2100">
                <a:solidFill>
                  <a:schemeClr val="accent5"/>
                </a:solidFill>
              </a:defRPr>
            </a:lvl1pPr>
            <a:lvl2pPr lvl="1" algn="ctr">
              <a:lnSpc>
                <a:spcPct val="100000"/>
              </a:lnSpc>
              <a:spcBef>
                <a:spcPts val="0"/>
              </a:spcBef>
              <a:spcAft>
                <a:spcPts val="0"/>
              </a:spcAft>
              <a:buClr>
                <a:schemeClr val="accent5"/>
              </a:buClr>
              <a:buSzPct val="100000"/>
              <a:buNone/>
              <a:defRPr sz="2100">
                <a:solidFill>
                  <a:schemeClr val="accent5"/>
                </a:solidFill>
              </a:defRPr>
            </a:lvl2pPr>
            <a:lvl3pPr lvl="2" algn="ctr">
              <a:lnSpc>
                <a:spcPct val="100000"/>
              </a:lnSpc>
              <a:spcBef>
                <a:spcPts val="0"/>
              </a:spcBef>
              <a:spcAft>
                <a:spcPts val="0"/>
              </a:spcAft>
              <a:buClr>
                <a:schemeClr val="accent5"/>
              </a:buClr>
              <a:buSzPct val="100000"/>
              <a:buNone/>
              <a:defRPr sz="2100">
                <a:solidFill>
                  <a:schemeClr val="accent5"/>
                </a:solidFill>
              </a:defRPr>
            </a:lvl3pPr>
            <a:lvl4pPr lvl="3" algn="ctr">
              <a:lnSpc>
                <a:spcPct val="100000"/>
              </a:lnSpc>
              <a:spcBef>
                <a:spcPts val="0"/>
              </a:spcBef>
              <a:spcAft>
                <a:spcPts val="0"/>
              </a:spcAft>
              <a:buClr>
                <a:schemeClr val="accent5"/>
              </a:buClr>
              <a:buSzPct val="100000"/>
              <a:buNone/>
              <a:defRPr sz="2100">
                <a:solidFill>
                  <a:schemeClr val="accent5"/>
                </a:solidFill>
              </a:defRPr>
            </a:lvl4pPr>
            <a:lvl5pPr lvl="4" algn="ctr">
              <a:lnSpc>
                <a:spcPct val="100000"/>
              </a:lnSpc>
              <a:spcBef>
                <a:spcPts val="0"/>
              </a:spcBef>
              <a:spcAft>
                <a:spcPts val="0"/>
              </a:spcAft>
              <a:buClr>
                <a:schemeClr val="accent5"/>
              </a:buClr>
              <a:buSzPct val="100000"/>
              <a:buNone/>
              <a:defRPr sz="2100">
                <a:solidFill>
                  <a:schemeClr val="accent5"/>
                </a:solidFill>
              </a:defRPr>
            </a:lvl5pPr>
            <a:lvl6pPr lvl="5" algn="ctr">
              <a:lnSpc>
                <a:spcPct val="100000"/>
              </a:lnSpc>
              <a:spcBef>
                <a:spcPts val="0"/>
              </a:spcBef>
              <a:spcAft>
                <a:spcPts val="0"/>
              </a:spcAft>
              <a:buClr>
                <a:schemeClr val="accent5"/>
              </a:buClr>
              <a:buSzPct val="100000"/>
              <a:buNone/>
              <a:defRPr sz="2100">
                <a:solidFill>
                  <a:schemeClr val="accent5"/>
                </a:solidFill>
              </a:defRPr>
            </a:lvl6pPr>
            <a:lvl7pPr lvl="6" algn="ctr">
              <a:lnSpc>
                <a:spcPct val="100000"/>
              </a:lnSpc>
              <a:spcBef>
                <a:spcPts val="0"/>
              </a:spcBef>
              <a:spcAft>
                <a:spcPts val="0"/>
              </a:spcAft>
              <a:buClr>
                <a:schemeClr val="accent5"/>
              </a:buClr>
              <a:buSzPct val="100000"/>
              <a:buNone/>
              <a:defRPr sz="2100">
                <a:solidFill>
                  <a:schemeClr val="accent5"/>
                </a:solidFill>
              </a:defRPr>
            </a:lvl7pPr>
            <a:lvl8pPr lvl="7" algn="ctr">
              <a:lnSpc>
                <a:spcPct val="100000"/>
              </a:lnSpc>
              <a:spcBef>
                <a:spcPts val="0"/>
              </a:spcBef>
              <a:spcAft>
                <a:spcPts val="0"/>
              </a:spcAft>
              <a:buClr>
                <a:schemeClr val="accent5"/>
              </a:buClr>
              <a:buSzPct val="100000"/>
              <a:buNone/>
              <a:defRPr sz="2100">
                <a:solidFill>
                  <a:schemeClr val="accent5"/>
                </a:solidFill>
              </a:defRPr>
            </a:lvl8pPr>
            <a:lvl9pPr lvl="8" algn="ctr">
              <a:lnSpc>
                <a:spcPct val="100000"/>
              </a:lnSpc>
              <a:spcBef>
                <a:spcPts val="0"/>
              </a:spcBef>
              <a:spcAft>
                <a:spcPts val="0"/>
              </a:spcAft>
              <a:buClr>
                <a:schemeClr val="accent5"/>
              </a:buClr>
              <a:buSzPct val="100000"/>
              <a:buNone/>
              <a:defRPr sz="2100">
                <a:solidFill>
                  <a:schemeClr val="accent5"/>
                </a:solidFill>
              </a:defRPr>
            </a:lvl9pPr>
          </a:lstStyle>
          <a:p/>
        </p:txBody>
      </p:sp>
      <p:sp>
        <p:nvSpPr>
          <p:cNvPr id="47" name="Shape 47"/>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8" name="Shape 48"/>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9" name="Shape 49"/>
        <p:cNvGrpSpPr/>
        <p:nvPr/>
      </p:nvGrpSpPr>
      <p:grpSpPr>
        <a:xfrm>
          <a:off x="0" y="0"/>
          <a:ext cx="0" cy="0"/>
          <a:chOff x="0" y="0"/>
          <a:chExt cx="0" cy="0"/>
        </a:xfrm>
      </p:grpSpPr>
      <p:sp>
        <p:nvSpPr>
          <p:cNvPr id="50" name="Shape 50"/>
          <p:cNvSpPr txBox="1"/>
          <p:nvPr>
            <p:ph idx="1" type="body"/>
          </p:nvPr>
        </p:nvSpPr>
        <p:spPr>
          <a:xfrm>
            <a:off x="319500" y="4233725"/>
            <a:ext cx="5998800" cy="598800"/>
          </a:xfrm>
          <a:prstGeom prst="rect">
            <a:avLst/>
          </a:prstGeom>
        </p:spPr>
        <p:txBody>
          <a:bodyPr anchorCtr="0" anchor="ctr" bIns="91425" lIns="91425" rIns="91425" tIns="91425"/>
          <a:lstStyle>
            <a:lvl1pPr lvl="0">
              <a:lnSpc>
                <a:spcPct val="100000"/>
              </a:lnSpc>
              <a:spcBef>
                <a:spcPts val="0"/>
              </a:spcBef>
              <a:spcAft>
                <a:spcPts val="0"/>
              </a:spcAft>
              <a:buFont typeface="Roboto Slab"/>
              <a:buNone/>
              <a:defRPr>
                <a:latin typeface="Roboto Slab"/>
                <a:ea typeface="Roboto Slab"/>
                <a:cs typeface="Roboto Slab"/>
                <a:sym typeface="Roboto Slab"/>
              </a:defRPr>
            </a:lvl1pPr>
          </a:lstStyle>
          <a:p/>
        </p:txBody>
      </p:sp>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87900" y="458025"/>
            <a:ext cx="8368200" cy="686100"/>
          </a:xfrm>
          <a:prstGeom prst="rect">
            <a:avLst/>
          </a:prstGeom>
          <a:noFill/>
          <a:ln>
            <a:noFill/>
          </a:ln>
        </p:spPr>
        <p:txBody>
          <a:bodyPr anchorCtr="0" anchor="b" bIns="91425" lIns="91425" rIns="91425" tIns="91425"/>
          <a:lstStyle>
            <a:lvl1pPr lv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p:txBody>
      </p:sp>
      <p:sp>
        <p:nvSpPr>
          <p:cNvPr id="7" name="Shape 7"/>
          <p:cNvSpPr txBox="1"/>
          <p:nvPr>
            <p:ph idx="1" type="body"/>
          </p:nvPr>
        </p:nvSpPr>
        <p:spPr>
          <a:xfrm>
            <a:off x="387900" y="1489824"/>
            <a:ext cx="8368200" cy="30789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1"/>
              </a:buClr>
              <a:buSzPct val="100000"/>
              <a:buFont typeface="Roboto"/>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Font typeface="Roboto"/>
              <a:defRPr>
                <a:solidFill>
                  <a:schemeClr val="dk1"/>
                </a:solidFill>
                <a:latin typeface="Roboto"/>
                <a:ea typeface="Roboto"/>
                <a:cs typeface="Roboto"/>
                <a:sym typeface="Roboto"/>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emedicine.medscape.com/article/1131981-overview" TargetMode="External"/><Relationship Id="rId4" Type="http://schemas.openxmlformats.org/officeDocument/2006/relationships/hyperlink" Target="https://www.genoway.com/services/customized-mouse/knockout-models/conditional-ko-tissue.htm" TargetMode="External"/><Relationship Id="rId5" Type="http://schemas.openxmlformats.org/officeDocument/2006/relationships/hyperlink" Target="http://www.genetargeting.com/products-and-services/types-of-mouse-models/conditional-knockout-mouse-models/" TargetMode="External"/><Relationship Id="rId6" Type="http://schemas.openxmlformats.org/officeDocument/2006/relationships/hyperlink" Target="http://www.ncbi.nlm.nih.gov/books/NBK21731/" TargetMode="External"/><Relationship Id="rId7" Type="http://schemas.openxmlformats.org/officeDocument/2006/relationships/hyperlink" Target="http://www.cdc.gov/std/hpv/stdfact-hpv.ht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0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x="0" y="0"/>
          <a:ext cx="0" cy="0"/>
          <a:chOff x="0" y="0"/>
          <a:chExt cx="0" cy="0"/>
        </a:xfrm>
      </p:grpSpPr>
      <p:sp>
        <p:nvSpPr>
          <p:cNvPr id="63" name="Shape 63"/>
          <p:cNvSpPr txBox="1"/>
          <p:nvPr>
            <p:ph type="ctrTitle"/>
          </p:nvPr>
        </p:nvSpPr>
        <p:spPr>
          <a:xfrm>
            <a:off x="1680301" y="1188925"/>
            <a:ext cx="5783400" cy="1457399"/>
          </a:xfrm>
          <a:prstGeom prst="rect">
            <a:avLst/>
          </a:prstGeom>
        </p:spPr>
        <p:txBody>
          <a:bodyPr anchorCtr="0" anchor="b" bIns="91425" lIns="91425" rIns="91425" tIns="91425">
            <a:noAutofit/>
          </a:bodyPr>
          <a:lstStyle/>
          <a:p>
            <a:pPr lvl="0">
              <a:spcBef>
                <a:spcPts val="0"/>
              </a:spcBef>
              <a:buNone/>
            </a:pPr>
            <a:r>
              <a:rPr lang="en"/>
              <a:t>Epidermodysplasia Verruciformis (Tree Man Disease)</a:t>
            </a:r>
          </a:p>
        </p:txBody>
      </p:sp>
      <p:sp>
        <p:nvSpPr>
          <p:cNvPr id="64" name="Shape 64"/>
          <p:cNvSpPr txBox="1"/>
          <p:nvPr>
            <p:ph idx="1" type="subTitle"/>
          </p:nvPr>
        </p:nvSpPr>
        <p:spPr>
          <a:xfrm>
            <a:off x="1680301" y="3049450"/>
            <a:ext cx="5783400" cy="909000"/>
          </a:xfrm>
          <a:prstGeom prst="rect">
            <a:avLst/>
          </a:prstGeom>
        </p:spPr>
        <p:txBody>
          <a:bodyPr anchorCtr="0" anchor="t" bIns="91425" lIns="91425" rIns="91425" tIns="91425">
            <a:noAutofit/>
          </a:bodyPr>
          <a:lstStyle/>
          <a:p>
            <a:pPr lvl="0">
              <a:spcBef>
                <a:spcPts val="0"/>
              </a:spcBef>
              <a:buNone/>
            </a:pPr>
            <a:r>
              <a:rPr lang="en"/>
              <a:t>Jack, Both Bens, and Angus</a:t>
            </a:r>
          </a:p>
        </p:txBody>
      </p:sp>
      <p:pic>
        <p:nvPicPr>
          <p:cNvPr id="65" name="Shape 65"/>
          <p:cNvPicPr preferRelativeResize="0"/>
          <p:nvPr/>
        </p:nvPicPr>
        <p:blipFill>
          <a:blip r:embed="rId3">
            <a:alphaModFix/>
          </a:blip>
          <a:stretch>
            <a:fillRect/>
          </a:stretch>
        </p:blipFill>
        <p:spPr>
          <a:xfrm>
            <a:off x="7010640" y="185900"/>
            <a:ext cx="2013768" cy="51434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Credentials</a:t>
            </a:r>
          </a:p>
        </p:txBody>
      </p:sp>
      <p:sp>
        <p:nvSpPr>
          <p:cNvPr id="120" name="Shape 120"/>
          <p:cNvSpPr txBox="1"/>
          <p:nvPr>
            <p:ph idx="1" type="body"/>
          </p:nvPr>
        </p:nvSpPr>
        <p:spPr>
          <a:xfrm>
            <a:off x="387900" y="1489824"/>
            <a:ext cx="8368200" cy="3078900"/>
          </a:xfrm>
          <a:prstGeom prst="rect">
            <a:avLst/>
          </a:prstGeom>
        </p:spPr>
        <p:txBody>
          <a:bodyPr anchorCtr="0" anchor="t" bIns="91425" lIns="91425" rIns="91425" tIns="91425">
            <a:noAutofit/>
          </a:bodyPr>
          <a:lstStyle/>
          <a:p>
            <a:pPr lvl="0">
              <a:spcBef>
                <a:spcPts val="0"/>
              </a:spcBef>
              <a:buNone/>
            </a:pPr>
            <a:r>
              <a:rPr lang="en"/>
              <a:t>After emailing three virtual mentors, none of them got back to us but here are their credentials</a:t>
            </a:r>
          </a:p>
          <a:p>
            <a:pPr indent="-228600" lvl="0" marL="457200" rtl="0">
              <a:spcBef>
                <a:spcPts val="0"/>
              </a:spcBef>
            </a:pPr>
            <a:r>
              <a:rPr lang="en"/>
              <a:t>Nicole Aagaard- Biotechnician for the University of Utah</a:t>
            </a:r>
          </a:p>
          <a:p>
            <a:pPr indent="-228600" lvl="0" marL="457200" rtl="0">
              <a:spcBef>
                <a:spcPts val="0"/>
              </a:spcBef>
            </a:pPr>
            <a:r>
              <a:rPr lang="en"/>
              <a:t>William Curtis Connor- Biotechnician and Chemical Engineer professor for the university of Massachusetts</a:t>
            </a:r>
          </a:p>
          <a:p>
            <a:pPr indent="-228600" lvl="0" marL="457200">
              <a:spcBef>
                <a:spcPts val="0"/>
              </a:spcBef>
            </a:pPr>
            <a:r>
              <a:rPr lang="en"/>
              <a:t>George Carrol- A biologist at the University of Oregon who studies viruses and cells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Citations</a:t>
            </a:r>
          </a:p>
        </p:txBody>
      </p:sp>
      <p:sp>
        <p:nvSpPr>
          <p:cNvPr id="126" name="Shape 126"/>
          <p:cNvSpPr txBox="1"/>
          <p:nvPr>
            <p:ph idx="1" type="body"/>
          </p:nvPr>
        </p:nvSpPr>
        <p:spPr>
          <a:xfrm>
            <a:off x="387900" y="1489824"/>
            <a:ext cx="8368200" cy="3078900"/>
          </a:xfrm>
          <a:prstGeom prst="rect">
            <a:avLst/>
          </a:prstGeom>
        </p:spPr>
        <p:txBody>
          <a:bodyPr anchorCtr="0" anchor="t" bIns="91425" lIns="91425" rIns="91425" tIns="91425">
            <a:noAutofit/>
          </a:bodyPr>
          <a:lstStyle/>
          <a:p>
            <a:pPr lvl="0">
              <a:spcBef>
                <a:spcPts val="0"/>
              </a:spcBef>
              <a:spcAft>
                <a:spcPts val="0"/>
              </a:spcAft>
              <a:buNone/>
            </a:pPr>
            <a:r>
              <a:rPr lang="en" sz="1200">
                <a:solidFill>
                  <a:srgbClr val="FFFFFF"/>
                </a:solidFill>
                <a:latin typeface="Arial"/>
                <a:ea typeface="Arial"/>
                <a:cs typeface="Arial"/>
                <a:sym typeface="Arial"/>
              </a:rPr>
              <a:t>Citations:</a:t>
            </a:r>
          </a:p>
          <a:p>
            <a:pPr lvl="0">
              <a:spcBef>
                <a:spcPts val="0"/>
              </a:spcBef>
              <a:spcAft>
                <a:spcPts val="0"/>
              </a:spcAft>
              <a:buNone/>
            </a:pPr>
            <a:r>
              <a:rPr lang="en" sz="1200">
                <a:solidFill>
                  <a:srgbClr val="FFFFFF"/>
                </a:solidFill>
                <a:latin typeface="Arial"/>
                <a:ea typeface="Arial"/>
                <a:cs typeface="Arial"/>
                <a:sym typeface="Arial"/>
              </a:rPr>
              <a:t>Kao, Grace F. “Epidermodysplasia Verruciformis” August 11, 2014</a:t>
            </a:r>
          </a:p>
          <a:p>
            <a:pPr lvl="0">
              <a:spcBef>
                <a:spcPts val="0"/>
              </a:spcBef>
              <a:spcAft>
                <a:spcPts val="0"/>
              </a:spcAft>
              <a:buNone/>
            </a:pPr>
            <a:r>
              <a:rPr lang="en" sz="1200" u="sng">
                <a:solidFill>
                  <a:srgbClr val="FFFFFF"/>
                </a:solidFill>
                <a:latin typeface="Arial"/>
                <a:ea typeface="Arial"/>
                <a:cs typeface="Arial"/>
                <a:sym typeface="Arial"/>
                <a:hlinkClick r:id="rId3"/>
              </a:rPr>
              <a:t>http://emedicine.medscape.com/article/1131981-overview</a:t>
            </a:r>
          </a:p>
          <a:p>
            <a:pPr lvl="0">
              <a:spcBef>
                <a:spcPts val="0"/>
              </a:spcBef>
              <a:spcAft>
                <a:spcPts val="0"/>
              </a:spcAft>
              <a:buNone/>
            </a:pPr>
            <a:r>
              <a:t/>
            </a:r>
            <a:endParaRPr sz="1200">
              <a:solidFill>
                <a:srgbClr val="FFFFFF"/>
              </a:solidFill>
              <a:latin typeface="Arial"/>
              <a:ea typeface="Arial"/>
              <a:cs typeface="Arial"/>
              <a:sym typeface="Arial"/>
            </a:endParaRPr>
          </a:p>
          <a:p>
            <a:pPr lvl="0">
              <a:spcBef>
                <a:spcPts val="0"/>
              </a:spcBef>
              <a:spcAft>
                <a:spcPts val="0"/>
              </a:spcAft>
              <a:buNone/>
            </a:pPr>
            <a:r>
              <a:rPr lang="en" sz="1200">
                <a:solidFill>
                  <a:srgbClr val="FFFFFF"/>
                </a:solidFill>
                <a:latin typeface="Arial"/>
                <a:ea typeface="Arial"/>
                <a:cs typeface="Arial"/>
                <a:sym typeface="Arial"/>
              </a:rPr>
              <a:t>Geneoway.com “Custom Knockout Mouse Models”</a:t>
            </a:r>
          </a:p>
          <a:p>
            <a:pPr lvl="0">
              <a:spcBef>
                <a:spcPts val="0"/>
              </a:spcBef>
              <a:spcAft>
                <a:spcPts val="0"/>
              </a:spcAft>
              <a:buNone/>
            </a:pPr>
            <a:r>
              <a:rPr lang="en" sz="1200" u="sng">
                <a:solidFill>
                  <a:srgbClr val="FFFFFF"/>
                </a:solidFill>
                <a:latin typeface="Arial"/>
                <a:ea typeface="Arial"/>
                <a:cs typeface="Arial"/>
                <a:sym typeface="Arial"/>
                <a:hlinkClick r:id="rId4"/>
              </a:rPr>
              <a:t>https://www.genoway.com/services/customized-mouse/knockout-models/conditional-ko-tissue.htm</a:t>
            </a:r>
          </a:p>
          <a:p>
            <a:pPr lvl="0">
              <a:spcBef>
                <a:spcPts val="0"/>
              </a:spcBef>
              <a:spcAft>
                <a:spcPts val="0"/>
              </a:spcAft>
              <a:buNone/>
            </a:pPr>
            <a:r>
              <a:t/>
            </a:r>
            <a:endParaRPr sz="1200">
              <a:solidFill>
                <a:srgbClr val="FFFFFF"/>
              </a:solidFill>
              <a:latin typeface="Arial"/>
              <a:ea typeface="Arial"/>
              <a:cs typeface="Arial"/>
              <a:sym typeface="Arial"/>
            </a:endParaRPr>
          </a:p>
          <a:p>
            <a:pPr lvl="0">
              <a:spcBef>
                <a:spcPts val="0"/>
              </a:spcBef>
              <a:spcAft>
                <a:spcPts val="0"/>
              </a:spcAft>
              <a:buNone/>
            </a:pPr>
            <a:r>
              <a:rPr lang="en" sz="1200">
                <a:solidFill>
                  <a:srgbClr val="FFFFFF"/>
                </a:solidFill>
                <a:latin typeface="Arial"/>
                <a:ea typeface="Arial"/>
                <a:cs typeface="Arial"/>
                <a:sym typeface="Arial"/>
              </a:rPr>
              <a:t>Ingenious Laboratory “Conditional Knockout Mouse Models”</a:t>
            </a:r>
          </a:p>
          <a:p>
            <a:pPr lvl="0">
              <a:spcBef>
                <a:spcPts val="0"/>
              </a:spcBef>
              <a:spcAft>
                <a:spcPts val="0"/>
              </a:spcAft>
              <a:buNone/>
            </a:pPr>
            <a:r>
              <a:rPr lang="en" sz="1200" u="sng">
                <a:solidFill>
                  <a:srgbClr val="FFFFFF"/>
                </a:solidFill>
                <a:latin typeface="Arial"/>
                <a:ea typeface="Arial"/>
                <a:cs typeface="Arial"/>
                <a:sym typeface="Arial"/>
                <a:hlinkClick r:id="rId5"/>
              </a:rPr>
              <a:t>http://www.genetargeting.com/products-and-services/types-of-mouse-models/conditional-knockout-mouse-models/ </a:t>
            </a:r>
          </a:p>
          <a:p>
            <a:pPr lvl="0">
              <a:spcBef>
                <a:spcPts val="0"/>
              </a:spcBef>
              <a:spcAft>
                <a:spcPts val="0"/>
              </a:spcAft>
              <a:buNone/>
            </a:pPr>
            <a:r>
              <a:t/>
            </a:r>
            <a:endParaRPr sz="1200">
              <a:solidFill>
                <a:srgbClr val="FFFFFF"/>
              </a:solidFill>
              <a:latin typeface="Arial"/>
              <a:ea typeface="Arial"/>
              <a:cs typeface="Arial"/>
              <a:sym typeface="Arial"/>
            </a:endParaRPr>
          </a:p>
          <a:p>
            <a:pPr lvl="0">
              <a:spcBef>
                <a:spcPts val="0"/>
              </a:spcBef>
              <a:spcAft>
                <a:spcPts val="0"/>
              </a:spcAft>
              <a:buNone/>
            </a:pPr>
            <a:r>
              <a:rPr lang="en" sz="1200">
                <a:solidFill>
                  <a:srgbClr val="FFFFFF"/>
                </a:solidFill>
                <a:latin typeface="Arial"/>
                <a:ea typeface="Arial"/>
                <a:cs typeface="Arial"/>
                <a:sym typeface="Arial"/>
              </a:rPr>
              <a:t>Molecular Biology 4th edition “Insertion of Membrane Proteins into the ER Membrane”</a:t>
            </a:r>
          </a:p>
          <a:p>
            <a:pPr lvl="0" rtl="0">
              <a:spcBef>
                <a:spcPts val="0"/>
              </a:spcBef>
              <a:spcAft>
                <a:spcPts val="0"/>
              </a:spcAft>
              <a:buNone/>
            </a:pPr>
            <a:r>
              <a:rPr lang="en" sz="1200" u="sng">
                <a:solidFill>
                  <a:srgbClr val="FFFFFF"/>
                </a:solidFill>
                <a:latin typeface="Arial"/>
                <a:ea typeface="Arial"/>
                <a:cs typeface="Arial"/>
                <a:sym typeface="Arial"/>
                <a:hlinkClick r:id="rId6"/>
              </a:rPr>
              <a:t>http://www.ncbi.nlm.nih.gov/books/NBK21731/</a:t>
            </a:r>
          </a:p>
          <a:p>
            <a:pPr lvl="0" rtl="0">
              <a:spcBef>
                <a:spcPts val="0"/>
              </a:spcBef>
              <a:spcAft>
                <a:spcPts val="0"/>
              </a:spcAft>
              <a:buNone/>
            </a:pPr>
            <a:r>
              <a:t/>
            </a:r>
            <a:endParaRPr sz="1200">
              <a:solidFill>
                <a:srgbClr val="FFFFFF"/>
              </a:solidFill>
              <a:latin typeface="Arial"/>
              <a:ea typeface="Arial"/>
              <a:cs typeface="Arial"/>
              <a:sym typeface="Arial"/>
            </a:endParaRPr>
          </a:p>
          <a:p>
            <a:pPr lvl="0" rtl="0">
              <a:spcBef>
                <a:spcPts val="0"/>
              </a:spcBef>
              <a:spcAft>
                <a:spcPts val="0"/>
              </a:spcAft>
              <a:buNone/>
            </a:pPr>
            <a:r>
              <a:rPr lang="en" sz="1200">
                <a:solidFill>
                  <a:srgbClr val="FFFFFF"/>
                </a:solidFill>
                <a:latin typeface="Arial"/>
                <a:ea typeface="Arial"/>
                <a:cs typeface="Arial"/>
                <a:sym typeface="Arial"/>
              </a:rPr>
              <a:t>CDC Human Papillomavirus (HPV) “Genital HPV Infection Fact Sheet”</a:t>
            </a:r>
          </a:p>
          <a:p>
            <a:pPr lvl="0">
              <a:spcBef>
                <a:spcPts val="0"/>
              </a:spcBef>
              <a:spcAft>
                <a:spcPts val="0"/>
              </a:spcAft>
              <a:buNone/>
            </a:pPr>
            <a:r>
              <a:rPr lang="en" sz="1200" u="sng">
                <a:solidFill>
                  <a:schemeClr val="hlink"/>
                </a:solidFill>
                <a:latin typeface="Arial"/>
                <a:ea typeface="Arial"/>
                <a:cs typeface="Arial"/>
                <a:sym typeface="Arial"/>
                <a:hlinkClick r:id="rId7"/>
              </a:rPr>
              <a:t>http://www.cdc.gov/std/hpv/stdfact-hpv.htm</a:t>
            </a:r>
          </a:p>
          <a:p>
            <a:pPr lvl="0">
              <a:spcBef>
                <a:spcPts val="0"/>
              </a:spcBef>
              <a:buNone/>
            </a:pPr>
            <a:r>
              <a:t/>
            </a:r>
            <a:endParaRPr>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ctrTitle"/>
          </p:nvPr>
        </p:nvSpPr>
        <p:spPr>
          <a:xfrm>
            <a:off x="1680301" y="1188925"/>
            <a:ext cx="5783400" cy="1457399"/>
          </a:xfrm>
          <a:prstGeom prst="rect">
            <a:avLst/>
          </a:prstGeom>
        </p:spPr>
        <p:txBody>
          <a:bodyPr anchorCtr="0" anchor="b" bIns="91425" lIns="91425" rIns="91425" tIns="91425">
            <a:noAutofit/>
          </a:bodyPr>
          <a:lstStyle/>
          <a:p>
            <a:pPr lvl="0">
              <a:spcBef>
                <a:spcPts val="0"/>
              </a:spcBef>
              <a:buNone/>
            </a:pPr>
            <a:r>
              <a:rPr lang="en"/>
              <a:t>THE END</a:t>
            </a:r>
          </a:p>
        </p:txBody>
      </p:sp>
      <p:sp>
        <p:nvSpPr>
          <p:cNvPr id="132" name="Shape 132"/>
          <p:cNvSpPr txBox="1"/>
          <p:nvPr>
            <p:ph idx="1" type="subTitle"/>
          </p:nvPr>
        </p:nvSpPr>
        <p:spPr>
          <a:xfrm>
            <a:off x="1680301" y="3049450"/>
            <a:ext cx="5783400" cy="909000"/>
          </a:xfrm>
          <a:prstGeom prst="rect">
            <a:avLst/>
          </a:prstGeom>
        </p:spPr>
        <p:txBody>
          <a:bodyPr anchorCtr="0" anchor="t" bIns="91425" lIns="91425" rIns="91425" tIns="91425">
            <a:noAutofit/>
          </a:bodyPr>
          <a:lstStyle/>
          <a:p>
            <a:pPr lvl="0">
              <a:spcBef>
                <a:spcPts val="0"/>
              </a:spcBef>
              <a:buNone/>
            </a:pPr>
            <a:r>
              <a:t/>
            </a:r>
            <a:endParaRPr>
              <a:solidFill>
                <a:srgbClr val="0B5394"/>
              </a:solidFill>
              <a:highlight>
                <a:srgbClr val="0B5394"/>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 name="Shape 69"/>
        <p:cNvGrpSpPr/>
        <p:nvPr/>
      </p:nvGrpSpPr>
      <p:grpSpPr>
        <a:xfrm>
          <a:off x="0" y="0"/>
          <a:ext cx="0" cy="0"/>
          <a:chOff x="0" y="0"/>
          <a:chExt cx="0" cy="0"/>
        </a:xfrm>
      </p:grpSpPr>
      <p:sp>
        <p:nvSpPr>
          <p:cNvPr id="70" name="Shape 70"/>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Problem</a:t>
            </a:r>
          </a:p>
        </p:txBody>
      </p:sp>
      <p:sp>
        <p:nvSpPr>
          <p:cNvPr id="71" name="Shape 71"/>
          <p:cNvSpPr txBox="1"/>
          <p:nvPr>
            <p:ph idx="1" type="body"/>
          </p:nvPr>
        </p:nvSpPr>
        <p:spPr>
          <a:xfrm>
            <a:off x="387900" y="1489824"/>
            <a:ext cx="8368200" cy="3078900"/>
          </a:xfrm>
          <a:prstGeom prst="rect">
            <a:avLst/>
          </a:prstGeom>
        </p:spPr>
        <p:txBody>
          <a:bodyPr anchorCtr="0" anchor="t" bIns="91425" lIns="91425" rIns="91425" tIns="91425">
            <a:noAutofit/>
          </a:bodyPr>
          <a:lstStyle/>
          <a:p>
            <a:pPr lvl="0">
              <a:spcBef>
                <a:spcPts val="0"/>
              </a:spcBef>
              <a:buNone/>
            </a:pPr>
            <a:r>
              <a:rPr lang="en" sz="2000" u="sng">
                <a:solidFill>
                  <a:srgbClr val="F3F3F3"/>
                </a:solidFill>
              </a:rPr>
              <a:t>Epidermodysplasia</a:t>
            </a:r>
          </a:p>
          <a:p>
            <a:pPr lvl="0">
              <a:spcBef>
                <a:spcPts val="0"/>
              </a:spcBef>
              <a:buNone/>
            </a:pPr>
            <a:r>
              <a:rPr lang="en" sz="2000">
                <a:solidFill>
                  <a:srgbClr val="F3F3F3"/>
                </a:solidFill>
              </a:rPr>
              <a:t>-An incurable disease that is the result of uncontrolled HPV infection</a:t>
            </a:r>
          </a:p>
          <a:p>
            <a:pPr lvl="0">
              <a:spcBef>
                <a:spcPts val="0"/>
              </a:spcBef>
              <a:buNone/>
            </a:pPr>
            <a:r>
              <a:rPr lang="en" sz="2000">
                <a:solidFill>
                  <a:srgbClr val="F3F3F3"/>
                </a:solidFill>
              </a:rPr>
              <a:t>-Immune system suppressed along with absence of EVER1 and EVER2 two vital cell proteins</a:t>
            </a:r>
          </a:p>
          <a:p>
            <a:pPr lvl="0">
              <a:spcBef>
                <a:spcPts val="0"/>
              </a:spcBef>
              <a:buNone/>
            </a:pPr>
            <a:r>
              <a:rPr lang="en" sz="2000">
                <a:solidFill>
                  <a:srgbClr val="F3F3F3"/>
                </a:solidFill>
              </a:rPr>
              <a:t>-Iconic symptom is the presence of large warts that mostly grow on hands and feet</a:t>
            </a:r>
          </a:p>
        </p:txBody>
      </p:sp>
      <p:pic>
        <p:nvPicPr>
          <p:cNvPr id="72" name="Shape 72"/>
          <p:cNvPicPr preferRelativeResize="0"/>
          <p:nvPr/>
        </p:nvPicPr>
        <p:blipFill>
          <a:blip r:embed="rId3">
            <a:alphaModFix/>
          </a:blip>
          <a:stretch>
            <a:fillRect/>
          </a:stretch>
        </p:blipFill>
        <p:spPr>
          <a:xfrm>
            <a:off x="4833650" y="148725"/>
            <a:ext cx="3083350" cy="1734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x="0" y="0"/>
          <a:ext cx="0" cy="0"/>
          <a:chOff x="0" y="0"/>
          <a:chExt cx="0" cy="0"/>
        </a:xfrm>
      </p:grpSpPr>
      <p:sp>
        <p:nvSpPr>
          <p:cNvPr id="77" name="Shape 77"/>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HPV</a:t>
            </a:r>
          </a:p>
        </p:txBody>
      </p:sp>
      <p:sp>
        <p:nvSpPr>
          <p:cNvPr id="78" name="Shape 78"/>
          <p:cNvSpPr txBox="1"/>
          <p:nvPr>
            <p:ph idx="1" type="body"/>
          </p:nvPr>
        </p:nvSpPr>
        <p:spPr>
          <a:xfrm>
            <a:off x="387900" y="1489824"/>
            <a:ext cx="8368200" cy="3078900"/>
          </a:xfrm>
          <a:prstGeom prst="rect">
            <a:avLst/>
          </a:prstGeom>
        </p:spPr>
        <p:txBody>
          <a:bodyPr anchorCtr="0" anchor="t" bIns="91425" lIns="91425" rIns="91425" tIns="91425">
            <a:noAutofit/>
          </a:bodyPr>
          <a:lstStyle/>
          <a:p>
            <a:pPr indent="-228600" lvl="0" marL="457200" rtl="0">
              <a:spcBef>
                <a:spcPts val="0"/>
              </a:spcBef>
              <a:buChar char="-"/>
            </a:pPr>
            <a:r>
              <a:rPr lang="en"/>
              <a:t> HPV is a disease that disrupts the body’s ability to produce proteins EVER1 and EVER2. </a:t>
            </a:r>
          </a:p>
          <a:p>
            <a:pPr indent="-228600" lvl="0" marL="457200" rtl="0">
              <a:spcBef>
                <a:spcPts val="0"/>
              </a:spcBef>
              <a:buChar char="-"/>
            </a:pPr>
            <a:r>
              <a:rPr lang="en"/>
              <a:t>These proteins transport Zinc into the cell </a:t>
            </a:r>
          </a:p>
          <a:p>
            <a:pPr indent="-228600" lvl="0" marL="457200" rtl="0">
              <a:spcBef>
                <a:spcPts val="0"/>
              </a:spcBef>
              <a:buChar char="-"/>
            </a:pPr>
            <a:r>
              <a:rPr lang="en"/>
              <a:t>The reason the body can not produce these proteins is due to the fact that HPV mutates or silences genes TMC-6 and TMC-8, the sole producers of EVER1 and EVER2. </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x="0" y="0"/>
          <a:ext cx="0" cy="0"/>
          <a:chOff x="0" y="0"/>
          <a:chExt cx="0" cy="0"/>
        </a:xfrm>
      </p:grpSpPr>
      <p:sp>
        <p:nvSpPr>
          <p:cNvPr id="83" name="Shape 83"/>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Zinc</a:t>
            </a:r>
          </a:p>
        </p:txBody>
      </p:sp>
      <p:sp>
        <p:nvSpPr>
          <p:cNvPr id="84" name="Shape 84"/>
          <p:cNvSpPr txBox="1"/>
          <p:nvPr>
            <p:ph idx="1" type="body"/>
          </p:nvPr>
        </p:nvSpPr>
        <p:spPr>
          <a:xfrm>
            <a:off x="387900" y="1489824"/>
            <a:ext cx="8368200" cy="3078900"/>
          </a:xfrm>
          <a:prstGeom prst="rect">
            <a:avLst/>
          </a:prstGeom>
        </p:spPr>
        <p:txBody>
          <a:bodyPr anchorCtr="0" anchor="t" bIns="91425" lIns="91425" rIns="91425" tIns="91425">
            <a:noAutofit/>
          </a:bodyPr>
          <a:lstStyle/>
          <a:p>
            <a:pPr indent="-228600" lvl="0" marL="457200" rtl="0">
              <a:spcBef>
                <a:spcPts val="0"/>
              </a:spcBef>
              <a:buChar char="-"/>
            </a:pPr>
            <a:r>
              <a:rPr lang="en"/>
              <a:t>A patient with Epidermodysplasia Verruciformis has a deficiency in the gene that produces proteins EVER1 and EVER2</a:t>
            </a:r>
          </a:p>
          <a:p>
            <a:pPr indent="-228600" lvl="0" marL="457200" rtl="0">
              <a:spcBef>
                <a:spcPts val="0"/>
              </a:spcBef>
              <a:buChar char="-"/>
            </a:pPr>
            <a:r>
              <a:rPr lang="en"/>
              <a:t>These are proteins that bind to Zinc in order to transport it across the cell membrane</a:t>
            </a:r>
          </a:p>
          <a:p>
            <a:pPr indent="-228600" lvl="0" marL="457200" rtl="0">
              <a:spcBef>
                <a:spcPts val="0"/>
              </a:spcBef>
              <a:buChar char="-"/>
            </a:pPr>
            <a:r>
              <a:rPr lang="en"/>
              <a:t>Zinc is used to help the immune system fight off invaders</a:t>
            </a:r>
          </a:p>
          <a:p>
            <a:pPr lvl="0" rtl="0">
              <a:spcBef>
                <a:spcPts val="0"/>
              </a:spcBef>
              <a:buNone/>
            </a:pPr>
            <a:r>
              <a:t/>
            </a:r>
            <a:endParaRPr/>
          </a:p>
          <a:p>
            <a:pPr indent="-228600" lvl="0" marL="457200">
              <a:spcBef>
                <a:spcPts val="0"/>
              </a:spcBef>
              <a:buChar char="-"/>
            </a:pPr>
            <a:r>
              <a:rPr lang="en"/>
              <a:t>Zinc is also used to help make other proteins and replicate DNA</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ph type="title"/>
          </p:nvPr>
        </p:nvSpPr>
        <p:spPr>
          <a:xfrm>
            <a:off x="387900" y="469275"/>
            <a:ext cx="8368200" cy="686100"/>
          </a:xfrm>
          <a:prstGeom prst="rect">
            <a:avLst/>
          </a:prstGeom>
        </p:spPr>
        <p:txBody>
          <a:bodyPr anchorCtr="0" anchor="b" bIns="91425" lIns="91425" rIns="91425" tIns="91425">
            <a:noAutofit/>
          </a:bodyPr>
          <a:lstStyle/>
          <a:p>
            <a:pPr lvl="0">
              <a:spcBef>
                <a:spcPts val="0"/>
              </a:spcBef>
              <a:buNone/>
            </a:pPr>
            <a:r>
              <a:rPr lang="en"/>
              <a:t>Biotech Product</a:t>
            </a:r>
          </a:p>
        </p:txBody>
      </p:sp>
      <p:sp>
        <p:nvSpPr>
          <p:cNvPr id="90" name="Shape 90"/>
          <p:cNvSpPr txBox="1"/>
          <p:nvPr>
            <p:ph idx="1" type="body"/>
          </p:nvPr>
        </p:nvSpPr>
        <p:spPr>
          <a:xfrm>
            <a:off x="387900" y="1489824"/>
            <a:ext cx="8368200" cy="3078900"/>
          </a:xfrm>
          <a:prstGeom prst="rect">
            <a:avLst/>
          </a:prstGeom>
        </p:spPr>
        <p:txBody>
          <a:bodyPr anchorCtr="0" anchor="t" bIns="91425" lIns="91425" rIns="91425" tIns="91425">
            <a:noAutofit/>
          </a:bodyPr>
          <a:lstStyle/>
          <a:p>
            <a:pPr lvl="0" rtl="0">
              <a:spcBef>
                <a:spcPts val="0"/>
              </a:spcBef>
              <a:buNone/>
            </a:pPr>
            <a:r>
              <a:rPr lang="en"/>
              <a:t>	Our Biotech product is to use the patient's bone marrow cells to produce more EVER1 and EVER2. By isolating EVER1 and EVER2’s topogenic sequence, or the exact 25 amino acid combination, we can instruct cells in a cell culture to only obey the instructions of those 25 amino acids.  </a:t>
            </a:r>
          </a:p>
          <a:p>
            <a:pPr lvl="0">
              <a:spcBef>
                <a:spcPts val="0"/>
              </a:spcBef>
              <a:buNone/>
            </a:pPr>
            <a:r>
              <a:rPr lang="en"/>
              <a:t>	However,  simply injecting the patient with EVER1 and EVER2 will not fix the problem. So several surgeries will be needed to remedy them completely of the disease. </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sp>
        <p:nvSpPr>
          <p:cNvPr id="95" name="Shape 95"/>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Biotech Product Test</a:t>
            </a:r>
          </a:p>
        </p:txBody>
      </p:sp>
      <p:sp>
        <p:nvSpPr>
          <p:cNvPr id="96" name="Shape 96"/>
          <p:cNvSpPr txBox="1"/>
          <p:nvPr>
            <p:ph idx="1" type="body"/>
          </p:nvPr>
        </p:nvSpPr>
        <p:spPr>
          <a:xfrm>
            <a:off x="387900" y="1489824"/>
            <a:ext cx="8368200" cy="3078900"/>
          </a:xfrm>
          <a:prstGeom prst="rect">
            <a:avLst/>
          </a:prstGeom>
        </p:spPr>
        <p:txBody>
          <a:bodyPr anchorCtr="0" anchor="t" bIns="91425" lIns="91425" rIns="91425" tIns="91425">
            <a:noAutofit/>
          </a:bodyPr>
          <a:lstStyle/>
          <a:p>
            <a:pPr lvl="0" rtl="0">
              <a:spcBef>
                <a:spcPts val="0"/>
              </a:spcBef>
              <a:buNone/>
            </a:pPr>
            <a:r>
              <a:t/>
            </a:r>
            <a:endParaRPr/>
          </a:p>
          <a:p>
            <a:pPr indent="-228600" lvl="0" marL="457200" rtl="0">
              <a:spcBef>
                <a:spcPts val="0"/>
              </a:spcBef>
              <a:buChar char="-"/>
            </a:pPr>
            <a:r>
              <a:rPr lang="en"/>
              <a:t>To see if the situation improves, we will inject an HPV infected mouse with EVER1 and EVER2 proteins and record the results</a:t>
            </a:r>
          </a:p>
          <a:p>
            <a:pPr indent="-228600" lvl="0" marL="457200" rtl="0">
              <a:spcBef>
                <a:spcPts val="0"/>
              </a:spcBef>
              <a:buChar char="-"/>
            </a:pPr>
            <a:r>
              <a:rPr lang="en"/>
              <a:t>If proven successful in improving the mouse’s condition, we will move ahead and test the surgery on the mouse</a:t>
            </a:r>
          </a:p>
          <a:p>
            <a:pPr indent="-342900" lvl="1" marL="914400" rtl="0">
              <a:spcBef>
                <a:spcPts val="0"/>
              </a:spcBef>
              <a:buSzPct val="100000"/>
              <a:buChar char="-"/>
            </a:pPr>
            <a:r>
              <a:rPr lang="en" sz="1800"/>
              <a:t>Surgery explained on next page</a:t>
            </a:r>
          </a:p>
          <a:p>
            <a:pPr indent="-342900" lvl="0" marL="457200" rtl="0">
              <a:spcBef>
                <a:spcPts val="0"/>
              </a:spcBef>
              <a:buSzPct val="100000"/>
              <a:buChar char="-"/>
            </a:pPr>
            <a:r>
              <a:rPr lang="en"/>
              <a:t>Unfortunately, there are no other reliable ways of testing our solution</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The Surgery</a:t>
            </a:r>
          </a:p>
        </p:txBody>
      </p:sp>
      <p:sp>
        <p:nvSpPr>
          <p:cNvPr id="102" name="Shape 102"/>
          <p:cNvSpPr txBox="1"/>
          <p:nvPr>
            <p:ph idx="1" type="body"/>
          </p:nvPr>
        </p:nvSpPr>
        <p:spPr>
          <a:xfrm>
            <a:off x="387900" y="1489824"/>
            <a:ext cx="8368200" cy="3078900"/>
          </a:xfrm>
          <a:prstGeom prst="rect">
            <a:avLst/>
          </a:prstGeom>
        </p:spPr>
        <p:txBody>
          <a:bodyPr anchorCtr="0" anchor="t" bIns="91425" lIns="91425" rIns="91425" tIns="91425">
            <a:noAutofit/>
          </a:bodyPr>
          <a:lstStyle/>
          <a:p>
            <a:pPr indent="-228600" lvl="0" marL="457200" rtl="0">
              <a:spcBef>
                <a:spcPts val="0"/>
              </a:spcBef>
              <a:buChar char="-"/>
            </a:pPr>
            <a:r>
              <a:rPr lang="en"/>
              <a:t>The perfect end result would to be to have the patient totally cured of E.V.</a:t>
            </a:r>
          </a:p>
          <a:p>
            <a:pPr indent="-228600" lvl="0" marL="457200" rtl="0">
              <a:spcBef>
                <a:spcPts val="0"/>
              </a:spcBef>
              <a:buChar char="-"/>
            </a:pPr>
            <a:r>
              <a:rPr lang="en"/>
              <a:t>How to cure them of this will be an extreme form of gene therapy known as a </a:t>
            </a:r>
            <a:r>
              <a:rPr i="1" lang="en"/>
              <a:t>Conditional Knockout </a:t>
            </a:r>
          </a:p>
          <a:p>
            <a:pPr indent="-228600" lvl="0" marL="457200" rtl="0">
              <a:spcBef>
                <a:spcPts val="0"/>
              </a:spcBef>
              <a:buChar char="-"/>
            </a:pPr>
            <a:r>
              <a:rPr lang="en"/>
              <a:t>How this works will be to inject the patient with a an enzyme known as Cre-Lox</a:t>
            </a:r>
          </a:p>
          <a:p>
            <a:pPr indent="-228600" lvl="0" marL="457200" rtl="0">
              <a:spcBef>
                <a:spcPts val="0"/>
              </a:spcBef>
              <a:buChar char="-"/>
            </a:pPr>
            <a:r>
              <a:rPr lang="en"/>
              <a:t>Cre-Lox, if used correctly, targets mutated or inactive genes, and represses their ability to produce the protein</a:t>
            </a:r>
          </a:p>
          <a:p>
            <a:pPr indent="-228600" lvl="0" marL="457200" rtl="0">
              <a:spcBef>
                <a:spcPts val="0"/>
              </a:spcBef>
              <a:buChar char="-"/>
            </a:pPr>
            <a:r>
              <a:rPr lang="en"/>
              <a:t>Next an injection of a viral enzyme that works with the Cre-Lox; that enzyme is called Cre-Recombinase </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Post Operation</a:t>
            </a:r>
          </a:p>
        </p:txBody>
      </p:sp>
      <p:sp>
        <p:nvSpPr>
          <p:cNvPr id="108" name="Shape 108"/>
          <p:cNvSpPr txBox="1"/>
          <p:nvPr>
            <p:ph idx="1" type="body"/>
          </p:nvPr>
        </p:nvSpPr>
        <p:spPr>
          <a:xfrm>
            <a:off x="387900" y="1489824"/>
            <a:ext cx="8368200" cy="3078900"/>
          </a:xfrm>
          <a:prstGeom prst="rect">
            <a:avLst/>
          </a:prstGeom>
        </p:spPr>
        <p:txBody>
          <a:bodyPr anchorCtr="0" anchor="t" bIns="91425" lIns="91425" rIns="91425" tIns="91425">
            <a:noAutofit/>
          </a:bodyPr>
          <a:lstStyle/>
          <a:p>
            <a:pPr indent="-228600" lvl="0" marL="457200" rtl="0">
              <a:spcBef>
                <a:spcPts val="0"/>
              </a:spcBef>
              <a:buChar char="-"/>
            </a:pPr>
            <a:r>
              <a:rPr lang="en"/>
              <a:t>Once the gene has been “eliminated” the patient will be in need of a large supply of EVER1 and EVER2</a:t>
            </a:r>
          </a:p>
          <a:p>
            <a:pPr lvl="0" rtl="0">
              <a:spcBef>
                <a:spcPts val="0"/>
              </a:spcBef>
              <a:buNone/>
            </a:pPr>
            <a:r>
              <a:t/>
            </a:r>
            <a:endParaRPr/>
          </a:p>
          <a:p>
            <a:pPr indent="-228600" lvl="0" marL="457200">
              <a:spcBef>
                <a:spcPts val="0"/>
              </a:spcBef>
              <a:buChar char="-"/>
            </a:pPr>
            <a:r>
              <a:rPr lang="en"/>
              <a:t>Using the EVER1 and EVER2 already produced by the patient's own cells they will receive multiple injections of EVER1 and EVER2 until a full blood transfusion takes place</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p:cNvSpPr txBox="1"/>
          <p:nvPr>
            <p:ph type="title"/>
          </p:nvPr>
        </p:nvSpPr>
        <p:spPr>
          <a:xfrm>
            <a:off x="387900" y="458025"/>
            <a:ext cx="8368200" cy="686100"/>
          </a:xfrm>
          <a:prstGeom prst="rect">
            <a:avLst/>
          </a:prstGeom>
        </p:spPr>
        <p:txBody>
          <a:bodyPr anchorCtr="0" anchor="b" bIns="91425" lIns="91425" rIns="91425" tIns="91425">
            <a:noAutofit/>
          </a:bodyPr>
          <a:lstStyle/>
          <a:p>
            <a:pPr lvl="0">
              <a:spcBef>
                <a:spcPts val="0"/>
              </a:spcBef>
              <a:buNone/>
            </a:pPr>
            <a:r>
              <a:rPr lang="en"/>
              <a:t>Why It Will Work</a:t>
            </a:r>
          </a:p>
        </p:txBody>
      </p:sp>
      <p:sp>
        <p:nvSpPr>
          <p:cNvPr id="114" name="Shape 114"/>
          <p:cNvSpPr txBox="1"/>
          <p:nvPr>
            <p:ph idx="1" type="body"/>
          </p:nvPr>
        </p:nvSpPr>
        <p:spPr>
          <a:xfrm>
            <a:off x="387900" y="1489824"/>
            <a:ext cx="8368200" cy="3078900"/>
          </a:xfrm>
          <a:prstGeom prst="rect">
            <a:avLst/>
          </a:prstGeom>
        </p:spPr>
        <p:txBody>
          <a:bodyPr anchorCtr="0" anchor="t" bIns="91425" lIns="91425" rIns="91425" tIns="91425">
            <a:noAutofit/>
          </a:bodyPr>
          <a:lstStyle/>
          <a:p>
            <a:pPr indent="-228600" lvl="0" marL="457200" rtl="0">
              <a:spcBef>
                <a:spcPts val="0"/>
              </a:spcBef>
              <a:buChar char="-"/>
            </a:pPr>
            <a:r>
              <a:rPr lang="en"/>
              <a:t>With the immune system suppressed, simply leaving the patient alone after the surgery will not work</a:t>
            </a:r>
          </a:p>
          <a:p>
            <a:pPr indent="-228600" lvl="0" marL="457200" rtl="0">
              <a:spcBef>
                <a:spcPts val="0"/>
              </a:spcBef>
              <a:buChar char="-"/>
            </a:pPr>
            <a:r>
              <a:rPr lang="en"/>
              <a:t>The blood is still infected with the ability to spread and infect more and more cells</a:t>
            </a:r>
          </a:p>
          <a:p>
            <a:pPr indent="-228600" lvl="0" marL="457200" rtl="0">
              <a:spcBef>
                <a:spcPts val="0"/>
              </a:spcBef>
              <a:buChar char="-"/>
            </a:pPr>
            <a:r>
              <a:rPr lang="en"/>
              <a:t>That is why a blood transfusion basically replacing the patient's blood will be needed</a:t>
            </a:r>
          </a:p>
          <a:p>
            <a:pPr indent="-228600" lvl="0" marL="457200">
              <a:spcBef>
                <a:spcPts val="0"/>
              </a:spcBef>
              <a:buChar char="-"/>
            </a:pPr>
            <a:r>
              <a:rPr lang="en"/>
              <a:t>This blood will have the two fully functional genes TMC-6 and TMC-8 so that injections of Zinc will not be needed because the body will produce it itself</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